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479a34fb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479a34fb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472a24e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472a24e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4f216752d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4f216752d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472a24b7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472a24b7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479a34fb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479a34fb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4f216752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4f216752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9e9bdd3f0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9e9bdd3f0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507cd250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507cd250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petermr/openVirus/tree/master/miniproject/disease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2.png"/><Relationship Id="rId6" Type="http://schemas.openxmlformats.org/officeDocument/2006/relationships/image" Target="../media/image9.png"/><Relationship Id="rId7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2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10" Type="http://schemas.openxmlformats.org/officeDocument/2006/relationships/image" Target="../media/image15.png"/><Relationship Id="rId9" Type="http://schemas.openxmlformats.org/officeDocument/2006/relationships/image" Target="../media/image23.png"/><Relationship Id="rId5" Type="http://schemas.openxmlformats.org/officeDocument/2006/relationships/image" Target="../media/image21.png"/><Relationship Id="rId6" Type="http://schemas.openxmlformats.org/officeDocument/2006/relationships/image" Target="../media/image19.png"/><Relationship Id="rId7" Type="http://schemas.openxmlformats.org/officeDocument/2006/relationships/image" Target="../media/image25.png"/><Relationship Id="rId8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Facet</a:t>
            </a:r>
            <a:endParaRPr sz="2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980000"/>
                </a:solidFill>
                <a:latin typeface="Lato"/>
                <a:ea typeface="Lato"/>
                <a:cs typeface="Lato"/>
                <a:sym typeface="Lato"/>
              </a:rPr>
              <a:t>Disease  </a:t>
            </a:r>
            <a:r>
              <a:rPr lang="en-GB" sz="2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(comorbidity)</a:t>
            </a:r>
            <a:r>
              <a:rPr lang="en-GB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633400" y="4570800"/>
            <a:ext cx="1805700" cy="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rgbClr val="FE8612"/>
                </a:solidFill>
              </a:rPr>
              <a:t>penVirus</a:t>
            </a:r>
            <a:endParaRPr b="1" sz="2300">
              <a:solidFill>
                <a:srgbClr val="FE8612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1076" y="1083875"/>
            <a:ext cx="4590598" cy="3324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1650" y="107200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6674" y="4570800"/>
            <a:ext cx="302773" cy="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230675" y="771575"/>
            <a:ext cx="7688700" cy="4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5"/>
                </a:solidFill>
              </a:rPr>
              <a:t>Analysing comorbidity</a:t>
            </a:r>
            <a:endParaRPr sz="1900">
              <a:solidFill>
                <a:schemeClr val="accent5"/>
              </a:solidFill>
            </a:endParaRPr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288325" y="1321150"/>
            <a:ext cx="7688700" cy="32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b="1" sz="3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-GB" sz="1750">
                <a:solidFill>
                  <a:srgbClr val="741B47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Analyse &amp; annotate comorbidities from PubMed articles?</a:t>
            </a:r>
            <a:endParaRPr b="1" sz="1750">
              <a:solidFill>
                <a:srgbClr val="741B47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=&gt; AMI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=&gt; DISEASE dictionary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→ amidict                                        → SPARQL (WIKIDATA QUERY SERVICE)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000000"/>
                </a:solidFill>
              </a:rPr>
              <a:t>                                                                                                  </a:t>
            </a:r>
            <a:r>
              <a:rPr b="1" lang="en-GB" sz="1400">
                <a:solidFill>
                  <a:srgbClr val="38761D"/>
                </a:solidFill>
              </a:rPr>
              <a:t>ICD - 10 codes</a:t>
            </a:r>
            <a:endParaRPr b="1" sz="1400">
              <a:solidFill>
                <a:srgbClr val="38761D"/>
              </a:solidFill>
            </a:endParaRPr>
          </a:p>
        </p:txBody>
      </p:sp>
      <p:sp>
        <p:nvSpPr>
          <p:cNvPr id="97" name="Google Shape;97;p14"/>
          <p:cNvSpPr/>
          <p:nvPr/>
        </p:nvSpPr>
        <p:spPr>
          <a:xfrm flipH="1" rot="10800000">
            <a:off x="3328350" y="3860325"/>
            <a:ext cx="278700" cy="160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001" y="3569176"/>
            <a:ext cx="857775" cy="85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35926" y="2131376"/>
            <a:ext cx="684600" cy="68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4"/>
          <p:cNvSpPr/>
          <p:nvPr/>
        </p:nvSpPr>
        <p:spPr>
          <a:xfrm>
            <a:off x="3130850" y="935350"/>
            <a:ext cx="195300" cy="160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82574" y="637300"/>
            <a:ext cx="1184900" cy="62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/>
          <p:nvPr/>
        </p:nvSpPr>
        <p:spPr>
          <a:xfrm>
            <a:off x="4894088" y="897472"/>
            <a:ext cx="195225" cy="2365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?</a:t>
            </a:r>
          </a:p>
        </p:txBody>
      </p:sp>
      <p:pic>
        <p:nvPicPr>
          <p:cNvPr id="104" name="Google Shape;10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36525" y="486000"/>
            <a:ext cx="2388025" cy="238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727650" y="48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Mini-project </a:t>
            </a:r>
            <a:r>
              <a:rPr b="0" lang="en-GB" sz="1200">
                <a:solidFill>
                  <a:srgbClr val="1155CC"/>
                </a:solidFill>
              </a:rPr>
              <a:t>(</a:t>
            </a:r>
            <a:r>
              <a:rPr b="0" lang="en-GB" sz="1200" u="sng">
                <a:solidFill>
                  <a:srgbClr val="1155CC"/>
                </a:solidFill>
              </a:rPr>
              <a:t>https://github.com/petermr/openVirus/wiki/miniproject:-viral-epidemics-and-disease</a:t>
            </a:r>
            <a:r>
              <a:rPr b="0" lang="en-GB" sz="1200">
                <a:solidFill>
                  <a:srgbClr val="1155CC"/>
                </a:solidFill>
              </a:rPr>
              <a:t>)</a:t>
            </a:r>
            <a:endParaRPr b="0" sz="1200">
              <a:solidFill>
                <a:srgbClr val="1155CC"/>
              </a:solidFill>
            </a:endParaRPr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727650" y="1221575"/>
            <a:ext cx="7690500" cy="31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Corpus                   </a:t>
            </a:r>
            <a:r>
              <a:rPr lang="en-GB">
                <a:solidFill>
                  <a:srgbClr val="0B5394"/>
                </a:solidFill>
              </a:rPr>
              <a:t>(</a:t>
            </a:r>
            <a:r>
              <a:rPr lang="en-GB" u="sng">
                <a:solidFill>
                  <a:srgbClr val="0B539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https://github.com/petermr/openVirus/tree/master/miniproject/disease</a:t>
            </a:r>
            <a:r>
              <a:rPr lang="en-GB">
                <a:solidFill>
                  <a:srgbClr val="0B5394"/>
                </a:solidFill>
              </a:rPr>
              <a:t>)</a:t>
            </a:r>
            <a:endParaRPr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0B5394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Dict</a:t>
            </a:r>
            <a:r>
              <a:rPr lang="en-GB">
                <a:solidFill>
                  <a:srgbClr val="000000"/>
                </a:solidFill>
              </a:rPr>
              <a:t>ionary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000000"/>
                </a:solidFill>
              </a:rPr>
              <a:t> </a:t>
            </a:r>
            <a:r>
              <a:rPr lang="en-GB">
                <a:solidFill>
                  <a:srgbClr val="0B5394"/>
                </a:solidFill>
              </a:rPr>
              <a:t>(</a:t>
            </a:r>
            <a:r>
              <a:rPr lang="en-GB" u="sng">
                <a:solidFill>
                  <a:srgbClr val="0B5394"/>
                </a:solidFill>
              </a:rPr>
              <a:t>https://github.com/petermr/openVirus/tree/master/dictionaries/diseases</a:t>
            </a:r>
            <a:r>
              <a:rPr lang="en-GB">
                <a:solidFill>
                  <a:srgbClr val="0B5394"/>
                </a:solidFill>
              </a:rPr>
              <a:t>)</a:t>
            </a:r>
            <a:endParaRPr sz="1000">
              <a:solidFill>
                <a:srgbClr val="0B5394"/>
              </a:solidFill>
            </a:endParaRPr>
          </a:p>
        </p:txBody>
      </p:sp>
      <p:pic>
        <p:nvPicPr>
          <p:cNvPr id="111" name="Google Shape;11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2675" y="2706243"/>
            <a:ext cx="5706125" cy="2362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17850">
            <a:off x="1832371" y="1199175"/>
            <a:ext cx="508400" cy="44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/>
          <p:nvPr/>
        </p:nvSpPr>
        <p:spPr>
          <a:xfrm>
            <a:off x="803675" y="3761175"/>
            <a:ext cx="579000" cy="2037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6500" y="1575200"/>
            <a:ext cx="2796774" cy="1607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sp>
        <p:nvSpPr>
          <p:cNvPr id="116" name="Google Shape;116;p15"/>
          <p:cNvSpPr txBox="1"/>
          <p:nvPr/>
        </p:nvSpPr>
        <p:spPr>
          <a:xfrm rot="911">
            <a:off x="6659250" y="2153825"/>
            <a:ext cx="2265300" cy="6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>
                <a:solidFill>
                  <a:srgbClr val="4C1130"/>
                </a:solidFill>
                <a:latin typeface="Lato"/>
                <a:ea typeface="Lato"/>
                <a:cs typeface="Lato"/>
                <a:sym typeface="Lato"/>
              </a:rPr>
              <a:t>950 PMCs from EPMC!</a:t>
            </a:r>
            <a:endParaRPr b="1" sz="2200">
              <a:solidFill>
                <a:srgbClr val="4C1130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2550325" y="1703775"/>
            <a:ext cx="3439800" cy="36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Wikipedia page!                                      </a:t>
            </a:r>
            <a:r>
              <a:rPr lang="en-GB" sz="2000"/>
              <a:t>     Wikidata!</a:t>
            </a:r>
            <a:endParaRPr sz="2000"/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450850" y="97650"/>
            <a:ext cx="2753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100">
                <a:solidFill>
                  <a:srgbClr val="000000"/>
                </a:solidFill>
              </a:rPr>
              <a:t>DataTables .html file</a:t>
            </a:r>
            <a:endParaRPr b="1" sz="2100">
              <a:solidFill>
                <a:srgbClr val="000000"/>
              </a:solidFill>
            </a:endParaRPr>
          </a:p>
        </p:txBody>
      </p:sp>
      <p:pic>
        <p:nvPicPr>
          <p:cNvPr id="124" name="Google Shape;12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621" y="547125"/>
            <a:ext cx="8325379" cy="438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/>
          <p:nvPr/>
        </p:nvSpPr>
        <p:spPr>
          <a:xfrm>
            <a:off x="2925375" y="547125"/>
            <a:ext cx="2314590" cy="431950"/>
          </a:xfrm>
          <a:custGeom>
            <a:rect b="b" l="l" r="r" t="t"/>
            <a:pathLst>
              <a:path extrusionOk="0" h="17278" w="54190">
                <a:moveTo>
                  <a:pt x="0" y="10202"/>
                </a:moveTo>
                <a:cubicBezTo>
                  <a:pt x="2840" y="5470"/>
                  <a:pt x="10076" y="2862"/>
                  <a:pt x="15430" y="4201"/>
                </a:cubicBezTo>
                <a:cubicBezTo>
                  <a:pt x="20828" y="5551"/>
                  <a:pt x="31795" y="11410"/>
                  <a:pt x="27860" y="15345"/>
                </a:cubicBezTo>
                <a:cubicBezTo>
                  <a:pt x="25938" y="17267"/>
                  <a:pt x="20933" y="18205"/>
                  <a:pt x="19717" y="15774"/>
                </a:cubicBezTo>
                <a:cubicBezTo>
                  <a:pt x="17451" y="11241"/>
                  <a:pt x="20757" y="3896"/>
                  <a:pt x="25289" y="1629"/>
                </a:cubicBezTo>
                <a:cubicBezTo>
                  <a:pt x="30656" y="-1056"/>
                  <a:pt x="37469" y="174"/>
                  <a:pt x="43291" y="1629"/>
                </a:cubicBezTo>
                <a:cubicBezTo>
                  <a:pt x="46756" y="2495"/>
                  <a:pt x="50382" y="6226"/>
                  <a:pt x="53578" y="4630"/>
                </a:cubicBezTo>
                <a:cubicBezTo>
                  <a:pt x="54757" y="4041"/>
                  <a:pt x="49910" y="898"/>
                  <a:pt x="51006" y="1629"/>
                </a:cubicBezTo>
                <a:cubicBezTo>
                  <a:pt x="52102" y="2360"/>
                  <a:pt x="54738" y="3105"/>
                  <a:pt x="54007" y="4201"/>
                </a:cubicBezTo>
                <a:cubicBezTo>
                  <a:pt x="52561" y="6371"/>
                  <a:pt x="48898" y="5487"/>
                  <a:pt x="46291" y="548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pic>
        <p:nvPicPr>
          <p:cNvPr id="126" name="Google Shape;12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3638" y="1235625"/>
            <a:ext cx="3095625" cy="1466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6"/>
          <p:cNvCxnSpPr/>
          <p:nvPr/>
        </p:nvCxnSpPr>
        <p:spPr>
          <a:xfrm flipH="1" rot="10800000">
            <a:off x="4078375" y="1489525"/>
            <a:ext cx="407400" cy="18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338" y="1040050"/>
            <a:ext cx="8993336" cy="397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500"/>
                                        <p:tgtEl>
                                          <p:spTgt spid="12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/>
          <p:nvPr>
            <p:ph type="title"/>
          </p:nvPr>
        </p:nvSpPr>
        <p:spPr>
          <a:xfrm>
            <a:off x="107925" y="386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Co-occurrence of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/>
              <a:t>words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134" name="Google Shape;134;p17"/>
          <p:cNvSpPr txBox="1"/>
          <p:nvPr>
            <p:ph idx="1" type="body"/>
          </p:nvPr>
        </p:nvSpPr>
        <p:spPr>
          <a:xfrm>
            <a:off x="729450" y="1403750"/>
            <a:ext cx="7688700" cy="29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accent3"/>
                </a:solidFill>
              </a:rPr>
              <a:t>Frequent disease</a:t>
            </a:r>
            <a:endParaRPr b="1" sz="15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660000"/>
                </a:solidFill>
              </a:rPr>
              <a:t>Influenza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660000"/>
                </a:solidFill>
              </a:rPr>
              <a:t>Chikungunya</a:t>
            </a:r>
            <a:endParaRPr b="1" sz="1500">
              <a:solidFill>
                <a:srgbClr val="66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500">
                <a:solidFill>
                  <a:srgbClr val="DD7E6B"/>
                </a:solidFill>
              </a:rPr>
              <a:t>non-covid papers</a:t>
            </a:r>
            <a:endParaRPr b="1" sz="1500">
              <a:solidFill>
                <a:srgbClr val="DD7E6B"/>
              </a:solidFill>
            </a:endParaRPr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6625" y="89106"/>
            <a:ext cx="4967900" cy="4941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17400" y="89100"/>
            <a:ext cx="2914650" cy="2703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38" name="Google Shape;138;p17"/>
          <p:cNvCxnSpPr/>
          <p:nvPr/>
        </p:nvCxnSpPr>
        <p:spPr>
          <a:xfrm>
            <a:off x="2698125" y="283938"/>
            <a:ext cx="1888200" cy="2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7"/>
          <p:cNvCxnSpPr/>
          <p:nvPr/>
        </p:nvCxnSpPr>
        <p:spPr>
          <a:xfrm>
            <a:off x="2698125" y="2003825"/>
            <a:ext cx="1888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7"/>
          <p:cNvCxnSpPr/>
          <p:nvPr/>
        </p:nvCxnSpPr>
        <p:spPr>
          <a:xfrm>
            <a:off x="2689625" y="300050"/>
            <a:ext cx="0" cy="171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7"/>
          <p:cNvCxnSpPr/>
          <p:nvPr/>
        </p:nvCxnSpPr>
        <p:spPr>
          <a:xfrm flipH="1">
            <a:off x="4575500" y="332175"/>
            <a:ext cx="10800" cy="168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17"/>
          <p:cNvCxnSpPr/>
          <p:nvPr/>
        </p:nvCxnSpPr>
        <p:spPr>
          <a:xfrm>
            <a:off x="2515950" y="1720450"/>
            <a:ext cx="5895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7"/>
          <p:cNvCxnSpPr/>
          <p:nvPr/>
        </p:nvCxnSpPr>
        <p:spPr>
          <a:xfrm>
            <a:off x="2515938" y="1939500"/>
            <a:ext cx="805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140100" y="503650"/>
            <a:ext cx="7688700" cy="4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SPARQL file</a:t>
            </a:r>
            <a:endParaRPr sz="2200"/>
          </a:p>
        </p:txBody>
      </p:sp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729450" y="1350175"/>
            <a:ext cx="7688700" cy="34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100" y="225025"/>
            <a:ext cx="7236624" cy="4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3100" y="1668912"/>
            <a:ext cx="6105725" cy="1592513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52" name="Google Shape;15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1125" y="3164725"/>
            <a:ext cx="2078450" cy="113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30850" y="52337"/>
            <a:ext cx="1966500" cy="1309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18"/>
          <p:cNvCxnSpPr/>
          <p:nvPr/>
        </p:nvCxnSpPr>
        <p:spPr>
          <a:xfrm>
            <a:off x="3754050" y="3493325"/>
            <a:ext cx="4608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18"/>
          <p:cNvCxnSpPr/>
          <p:nvPr/>
        </p:nvCxnSpPr>
        <p:spPr>
          <a:xfrm flipH="1" rot="10800000">
            <a:off x="3761200" y="4039763"/>
            <a:ext cx="300000" cy="10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18"/>
          <p:cNvCxnSpPr/>
          <p:nvPr/>
        </p:nvCxnSpPr>
        <p:spPr>
          <a:xfrm>
            <a:off x="3761200" y="4597025"/>
            <a:ext cx="557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8"/>
          <p:cNvCxnSpPr/>
          <p:nvPr/>
        </p:nvCxnSpPr>
        <p:spPr>
          <a:xfrm>
            <a:off x="3118250" y="2078825"/>
            <a:ext cx="3642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8"/>
          <p:cNvCxnSpPr/>
          <p:nvPr/>
        </p:nvCxnSpPr>
        <p:spPr>
          <a:xfrm>
            <a:off x="3782625" y="2507450"/>
            <a:ext cx="7929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8"/>
          <p:cNvCxnSpPr/>
          <p:nvPr/>
        </p:nvCxnSpPr>
        <p:spPr>
          <a:xfrm flipH="1" rot="10800000">
            <a:off x="3825475" y="2882625"/>
            <a:ext cx="1693200" cy="2130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8"/>
          <p:cNvCxnSpPr/>
          <p:nvPr/>
        </p:nvCxnSpPr>
        <p:spPr>
          <a:xfrm>
            <a:off x="3846900" y="3268275"/>
            <a:ext cx="3396900" cy="0"/>
          </a:xfrm>
          <a:prstGeom prst="straightConnector1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title"/>
          </p:nvPr>
        </p:nvSpPr>
        <p:spPr>
          <a:xfrm>
            <a:off x="264375" y="41550"/>
            <a:ext cx="568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000000"/>
                </a:solidFill>
              </a:rPr>
              <a:t>Creation of dictionary</a:t>
            </a:r>
            <a:endParaRPr/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302550" y="463300"/>
            <a:ext cx="79140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000000"/>
                </a:solidFill>
              </a:rPr>
              <a:t>                                                                              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900">
                <a:solidFill>
                  <a:srgbClr val="000000"/>
                </a:solidFill>
                <a:highlight>
                  <a:schemeClr val="lt2"/>
                </a:highlight>
              </a:rPr>
              <a:t>Multilingual Dictionary</a:t>
            </a:r>
            <a:endParaRPr b="1" sz="1900">
              <a:solidFill>
                <a:srgbClr val="000000"/>
              </a:solidFill>
              <a:highlight>
                <a:schemeClr val="lt2"/>
              </a:highlight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75" y="3354000"/>
            <a:ext cx="799750" cy="79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01225" y="1950250"/>
            <a:ext cx="6156426" cy="306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3825" y="576750"/>
            <a:ext cx="8756352" cy="1285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8479" y="246450"/>
            <a:ext cx="3066071" cy="183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675" y="2085026"/>
            <a:ext cx="1507431" cy="148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3100" y="59300"/>
            <a:ext cx="2151025" cy="22874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79" name="Google Shape;17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92549" y="900125"/>
            <a:ext cx="2440798" cy="12314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cxnSp>
        <p:nvCxnSpPr>
          <p:cNvPr id="180" name="Google Shape;180;p20"/>
          <p:cNvCxnSpPr/>
          <p:nvPr/>
        </p:nvCxnSpPr>
        <p:spPr>
          <a:xfrm flipH="1" rot="10800000">
            <a:off x="872000" y="1336163"/>
            <a:ext cx="782100" cy="46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20"/>
          <p:cNvCxnSpPr/>
          <p:nvPr/>
        </p:nvCxnSpPr>
        <p:spPr>
          <a:xfrm>
            <a:off x="4993475" y="1296600"/>
            <a:ext cx="8145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2" name="Google Shape;182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08688" y="3546875"/>
            <a:ext cx="3423062" cy="143120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</p:pic>
      <p:cxnSp>
        <p:nvCxnSpPr>
          <p:cNvPr id="183" name="Google Shape;183;p20"/>
          <p:cNvCxnSpPr/>
          <p:nvPr/>
        </p:nvCxnSpPr>
        <p:spPr>
          <a:xfrm>
            <a:off x="1007275" y="3858625"/>
            <a:ext cx="782400" cy="45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4" name="Google Shape;184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339618">
            <a:off x="6251532" y="3077487"/>
            <a:ext cx="1820735" cy="11498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20"/>
          <p:cNvCxnSpPr/>
          <p:nvPr/>
        </p:nvCxnSpPr>
        <p:spPr>
          <a:xfrm>
            <a:off x="5410700" y="4186788"/>
            <a:ext cx="857400" cy="2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647277">
            <a:off x="7487361" y="3451619"/>
            <a:ext cx="1589780" cy="1147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325" y="1168000"/>
            <a:ext cx="5341225" cy="32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4525" y="4671525"/>
            <a:ext cx="1280025" cy="31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54449" y="103900"/>
            <a:ext cx="302773" cy="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>
            <p:ph type="title"/>
          </p:nvPr>
        </p:nvSpPr>
        <p:spPr>
          <a:xfrm>
            <a:off x="471500" y="44500"/>
            <a:ext cx="7482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E8612"/>
                </a:solidFill>
              </a:rPr>
              <a:t>penVirus</a:t>
            </a:r>
            <a:endParaRPr>
              <a:solidFill>
                <a:srgbClr val="FE861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